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491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919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6269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058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885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6391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4950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1921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645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394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60809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0F214-2AC8-491B-81BA-6F14F5AD281A}" type="datetimeFigureOut">
              <a:rPr lang="en-GB" smtClean="0">
                <a:solidFill>
                  <a:prstClr val="black">
                    <a:tint val="75000"/>
                  </a:prstClr>
                </a:solidFill>
              </a:rPr>
              <a:pPr/>
              <a:t>18/05/2021</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B9FC8-20E9-49F9-9B99-2C032A9244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3279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143000"/>
          </a:xfrm>
        </p:spPr>
        <p:txBody>
          <a:bodyPr>
            <a:normAutofit fontScale="90000"/>
          </a:bodyPr>
          <a:lstStyle/>
          <a:p>
            <a:r>
              <a:rPr lang="en-GB" dirty="0" smtClean="0"/>
              <a:t>The Gospel of Self (Gnosticism)</a:t>
            </a:r>
            <a:br>
              <a:rPr lang="en-GB" dirty="0" smtClean="0"/>
            </a:br>
            <a:r>
              <a:rPr lang="en-GB" sz="2200" dirty="0" smtClean="0">
                <a:solidFill>
                  <a:schemeClr val="tx1">
                    <a:lumMod val="75000"/>
                    <a:lumOff val="25000"/>
                  </a:schemeClr>
                </a:solidFill>
              </a:rPr>
              <a:t>Mark Sayers, </a:t>
            </a:r>
            <a:r>
              <a:rPr lang="en-GB" sz="2200" i="1" dirty="0" smtClean="0">
                <a:solidFill>
                  <a:schemeClr val="tx1">
                    <a:lumMod val="75000"/>
                    <a:lumOff val="25000"/>
                  </a:schemeClr>
                </a:solidFill>
              </a:rPr>
              <a:t>Disappearing Church: From Cultural Relevance to Gospel Resilience</a:t>
            </a:r>
            <a:endParaRPr lang="en-GB" sz="2200" i="1" dirty="0">
              <a:solidFill>
                <a:schemeClr val="tx1">
                  <a:lumMod val="75000"/>
                  <a:lumOff val="25000"/>
                </a:schemeClr>
              </a:solidFill>
            </a:endParaRPr>
          </a:p>
        </p:txBody>
      </p:sp>
      <p:sp>
        <p:nvSpPr>
          <p:cNvPr id="3" name="Content Placeholder 2"/>
          <p:cNvSpPr>
            <a:spLocks noGrp="1"/>
          </p:cNvSpPr>
          <p:nvPr>
            <p:ph idx="1"/>
          </p:nvPr>
        </p:nvSpPr>
        <p:spPr>
          <a:xfrm>
            <a:off x="683568" y="1916832"/>
            <a:ext cx="7704856" cy="4209331"/>
          </a:xfrm>
        </p:spPr>
        <p:txBody>
          <a:bodyPr>
            <a:noAutofit/>
          </a:bodyPr>
          <a:lstStyle/>
          <a:p>
            <a:pPr marL="0" indent="0">
              <a:buNone/>
            </a:pPr>
            <a:r>
              <a:rPr lang="en-GB" sz="2400" dirty="0" smtClean="0">
                <a:solidFill>
                  <a:schemeClr val="tx1">
                    <a:lumMod val="75000"/>
                    <a:lumOff val="25000"/>
                  </a:schemeClr>
                </a:solidFill>
              </a:rPr>
              <a:t>“No heresy has proved more stubbornly resilient than </a:t>
            </a:r>
            <a:r>
              <a:rPr lang="en-GB" sz="2400" dirty="0" err="1" smtClean="0">
                <a:solidFill>
                  <a:schemeClr val="tx1">
                    <a:lumMod val="75000"/>
                    <a:lumOff val="25000"/>
                  </a:schemeClr>
                </a:solidFill>
              </a:rPr>
              <a:t>gnosticism</a:t>
            </a:r>
            <a:r>
              <a:rPr lang="en-GB" sz="2400" dirty="0" smtClean="0">
                <a:solidFill>
                  <a:schemeClr val="tx1">
                    <a:lumMod val="75000"/>
                    <a:lumOff val="25000"/>
                  </a:schemeClr>
                </a:solidFill>
              </a:rPr>
              <a:t>. In the early centuries of the Christian age, </a:t>
            </a:r>
            <a:r>
              <a:rPr lang="en-GB" sz="2400" dirty="0" err="1" smtClean="0">
                <a:solidFill>
                  <a:schemeClr val="tx1">
                    <a:lumMod val="75000"/>
                    <a:lumOff val="25000"/>
                  </a:schemeClr>
                </a:solidFill>
              </a:rPr>
              <a:t>gnosticism</a:t>
            </a:r>
            <a:r>
              <a:rPr lang="en-GB" sz="2400" dirty="0" smtClean="0">
                <a:solidFill>
                  <a:schemeClr val="tx1">
                    <a:lumMod val="75000"/>
                    <a:lumOff val="25000"/>
                  </a:schemeClr>
                </a:solidFill>
              </a:rPr>
              <a:t> struggled with orthodoxy for the very soul of the faith. In later centuries, up through the modern age, the gnostic impulse has repeatedly resurfaced in church and culture … And in the past two hundred years, it has </a:t>
            </a:r>
            <a:r>
              <a:rPr lang="en-GB" sz="2400" dirty="0" err="1" smtClean="0">
                <a:solidFill>
                  <a:schemeClr val="tx1">
                    <a:lumMod val="75000"/>
                    <a:lumOff val="25000"/>
                  </a:schemeClr>
                </a:solidFill>
              </a:rPr>
              <a:t>reemerged</a:t>
            </a:r>
            <a:r>
              <a:rPr lang="en-GB" sz="2400" dirty="0" smtClean="0">
                <a:solidFill>
                  <a:schemeClr val="tx1">
                    <a:lumMod val="75000"/>
                    <a:lumOff val="25000"/>
                  </a:schemeClr>
                </a:solidFill>
              </a:rPr>
              <a:t> as a dominant intellectual and cultural force.”</a:t>
            </a:r>
          </a:p>
          <a:p>
            <a:pPr marL="0" indent="0" algn="r">
              <a:buNone/>
            </a:pPr>
            <a:endParaRPr lang="en-GB" sz="2400" dirty="0" smtClean="0">
              <a:solidFill>
                <a:schemeClr val="tx1">
                  <a:lumMod val="75000"/>
                  <a:lumOff val="25000"/>
                </a:schemeClr>
              </a:solidFill>
            </a:endParaRPr>
          </a:p>
          <a:p>
            <a:pPr marL="0" indent="0" algn="r">
              <a:buNone/>
            </a:pPr>
            <a:r>
              <a:rPr lang="en-GB" sz="2400" dirty="0" smtClean="0">
                <a:solidFill>
                  <a:schemeClr val="tx1">
                    <a:lumMod val="75000"/>
                    <a:lumOff val="25000"/>
                  </a:schemeClr>
                </a:solidFill>
              </a:rPr>
              <a:t>Roger Lundin</a:t>
            </a:r>
            <a:endParaRPr lang="en-GB" sz="2400" dirty="0">
              <a:solidFill>
                <a:schemeClr val="tx1">
                  <a:lumMod val="75000"/>
                  <a:lumOff val="25000"/>
                </a:schemeClr>
              </a:solidFill>
            </a:endParaRPr>
          </a:p>
        </p:txBody>
      </p:sp>
    </p:spTree>
    <p:extLst>
      <p:ext uri="{BB962C8B-B14F-4D97-AF65-F5344CB8AC3E}">
        <p14:creationId xmlns:p14="http://schemas.microsoft.com/office/powerpoint/2010/main" val="2321254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143000"/>
          </a:xfrm>
        </p:spPr>
        <p:txBody>
          <a:bodyPr>
            <a:normAutofit fontScale="90000"/>
          </a:bodyPr>
          <a:lstStyle/>
          <a:p>
            <a:r>
              <a:rPr lang="en-GB" dirty="0" smtClean="0"/>
              <a:t>The Gospel of Self (Gnosticism)</a:t>
            </a:r>
            <a:br>
              <a:rPr lang="en-GB" dirty="0" smtClean="0"/>
            </a:br>
            <a:r>
              <a:rPr lang="en-GB" sz="2200" dirty="0" smtClean="0">
                <a:solidFill>
                  <a:schemeClr val="tx1">
                    <a:lumMod val="75000"/>
                    <a:lumOff val="25000"/>
                  </a:schemeClr>
                </a:solidFill>
              </a:rPr>
              <a:t>Mark Sayers, </a:t>
            </a:r>
            <a:r>
              <a:rPr lang="en-GB" sz="2200" i="1" dirty="0" smtClean="0">
                <a:solidFill>
                  <a:schemeClr val="tx1">
                    <a:lumMod val="75000"/>
                    <a:lumOff val="25000"/>
                  </a:schemeClr>
                </a:solidFill>
              </a:rPr>
              <a:t>Disappearing Church: From Cultural Relevance to Gospel Resilience</a:t>
            </a:r>
            <a:endParaRPr lang="en-GB" sz="2200" i="1" dirty="0">
              <a:solidFill>
                <a:schemeClr val="tx1">
                  <a:lumMod val="75000"/>
                  <a:lumOff val="25000"/>
                </a:schemeClr>
              </a:solidFill>
            </a:endParaRPr>
          </a:p>
        </p:txBody>
      </p:sp>
      <p:sp>
        <p:nvSpPr>
          <p:cNvPr id="3" name="Content Placeholder 2"/>
          <p:cNvSpPr>
            <a:spLocks noGrp="1"/>
          </p:cNvSpPr>
          <p:nvPr>
            <p:ph idx="1"/>
          </p:nvPr>
        </p:nvSpPr>
        <p:spPr>
          <a:xfrm>
            <a:off x="457200" y="1412776"/>
            <a:ext cx="8229600" cy="5040560"/>
          </a:xfrm>
        </p:spPr>
        <p:txBody>
          <a:bodyPr>
            <a:noAutofit/>
          </a:bodyPr>
          <a:lstStyle/>
          <a:p>
            <a:pPr marL="0" indent="0">
              <a:buNone/>
            </a:pPr>
            <a:r>
              <a:rPr lang="en-GB" sz="2000" dirty="0" smtClean="0">
                <a:solidFill>
                  <a:schemeClr val="tx1">
                    <a:lumMod val="75000"/>
                    <a:lumOff val="25000"/>
                  </a:schemeClr>
                </a:solidFill>
              </a:rPr>
              <a:t>Basic beliefs of </a:t>
            </a:r>
            <a:r>
              <a:rPr lang="en-GB" sz="2000" dirty="0" err="1" smtClean="0">
                <a:solidFill>
                  <a:schemeClr val="tx1">
                    <a:lumMod val="75000"/>
                    <a:lumOff val="25000"/>
                  </a:schemeClr>
                </a:solidFill>
              </a:rPr>
              <a:t>gnosticism</a:t>
            </a:r>
            <a:r>
              <a:rPr lang="en-GB" sz="2000" dirty="0" smtClean="0">
                <a:solidFill>
                  <a:schemeClr val="tx1">
                    <a:lumMod val="75000"/>
                    <a:lumOff val="25000"/>
                  </a:schemeClr>
                </a:solidFill>
              </a:rPr>
              <a:t>:</a:t>
            </a:r>
          </a:p>
          <a:p>
            <a:pPr marL="0" indent="0">
              <a:buNone/>
            </a:pPr>
            <a:endParaRPr lang="en-GB" sz="2000" dirty="0" smtClean="0">
              <a:solidFill>
                <a:schemeClr val="tx1">
                  <a:lumMod val="75000"/>
                  <a:lumOff val="25000"/>
                </a:schemeClr>
              </a:solidFill>
            </a:endParaRPr>
          </a:p>
          <a:p>
            <a:pPr>
              <a:buFont typeface="Wingdings" panose="05000000000000000000" pitchFamily="2" charset="2"/>
              <a:buChar char="§"/>
            </a:pPr>
            <a:r>
              <a:rPr lang="en-GB" sz="2000" dirty="0" smtClean="0">
                <a:solidFill>
                  <a:schemeClr val="tx1">
                    <a:lumMod val="75000"/>
                    <a:lumOff val="25000"/>
                  </a:schemeClr>
                </a:solidFill>
              </a:rPr>
              <a:t>The world of time, space and matter is inferior.</a:t>
            </a:r>
          </a:p>
          <a:p>
            <a:pPr>
              <a:buFont typeface="Wingdings" panose="05000000000000000000" pitchFamily="2" charset="2"/>
              <a:buChar char="§"/>
            </a:pPr>
            <a:r>
              <a:rPr lang="en-GB" sz="2000" dirty="0" smtClean="0">
                <a:solidFill>
                  <a:schemeClr val="tx1">
                    <a:lumMod val="75000"/>
                    <a:lumOff val="25000"/>
                  </a:schemeClr>
                </a:solidFill>
              </a:rPr>
              <a:t>The world is inferior because it has been created by an inferior and possibly evil god.</a:t>
            </a:r>
          </a:p>
          <a:p>
            <a:pPr>
              <a:buFont typeface="Wingdings" panose="05000000000000000000" pitchFamily="2" charset="2"/>
              <a:buChar char="§"/>
            </a:pPr>
            <a:r>
              <a:rPr lang="en-GB" sz="2000" dirty="0" smtClean="0">
                <a:solidFill>
                  <a:schemeClr val="tx1">
                    <a:lumMod val="75000"/>
                    <a:lumOff val="25000"/>
                  </a:schemeClr>
                </a:solidFill>
              </a:rPr>
              <a:t>Beyond our world and the inferior god there is a sublime place to which we must progress.</a:t>
            </a:r>
          </a:p>
          <a:p>
            <a:pPr>
              <a:buFont typeface="Wingdings" panose="05000000000000000000" pitchFamily="2" charset="2"/>
              <a:buChar char="§"/>
            </a:pPr>
            <a:r>
              <a:rPr lang="en-GB" sz="2000" dirty="0" smtClean="0">
                <a:solidFill>
                  <a:schemeClr val="tx1">
                    <a:lumMod val="75000"/>
                    <a:lumOff val="25000"/>
                  </a:schemeClr>
                </a:solidFill>
              </a:rPr>
              <a:t>We can progress to the sublime place when we discover the divine spark within ourselves.</a:t>
            </a:r>
          </a:p>
          <a:p>
            <a:pPr>
              <a:buFont typeface="Wingdings" panose="05000000000000000000" pitchFamily="2" charset="2"/>
              <a:buChar char="§"/>
            </a:pPr>
            <a:r>
              <a:rPr lang="en-GB" sz="2000" dirty="0" smtClean="0">
                <a:solidFill>
                  <a:schemeClr val="tx1">
                    <a:lumMod val="75000"/>
                    <a:lumOff val="25000"/>
                  </a:schemeClr>
                </a:solidFill>
              </a:rPr>
              <a:t>Truth is found within the individual. We must look inside to find our true self.</a:t>
            </a:r>
          </a:p>
          <a:p>
            <a:pPr>
              <a:buFont typeface="Wingdings" panose="05000000000000000000" pitchFamily="2" charset="2"/>
              <a:buChar char="§"/>
            </a:pPr>
            <a:r>
              <a:rPr lang="en-GB" sz="2000" dirty="0" smtClean="0">
                <a:solidFill>
                  <a:schemeClr val="tx1">
                    <a:lumMod val="75000"/>
                    <a:lumOff val="25000"/>
                  </a:schemeClr>
                </a:solidFill>
              </a:rPr>
              <a:t>We can progress under our own steam to the sublime place through knowledge (“gnosis”). We escape the inferior world by finding the hidden pieces of knowledge in the world and in ourselves.</a:t>
            </a:r>
          </a:p>
        </p:txBody>
      </p:sp>
    </p:spTree>
    <p:extLst>
      <p:ext uri="{BB962C8B-B14F-4D97-AF65-F5344CB8AC3E}">
        <p14:creationId xmlns:p14="http://schemas.microsoft.com/office/powerpoint/2010/main" val="760115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42135496"/>
              </p:ext>
            </p:extLst>
          </p:nvPr>
        </p:nvGraphicFramePr>
        <p:xfrm>
          <a:off x="0" y="6197"/>
          <a:ext cx="9144000" cy="6832600"/>
        </p:xfrm>
        <a:graphic>
          <a:graphicData uri="http://schemas.openxmlformats.org/drawingml/2006/table">
            <a:tbl>
              <a:tblPr firstRow="1" bandRow="1">
                <a:tableStyleId>{5C22544A-7EE6-4342-B048-85BDC9FD1C3A}</a:tableStyleId>
              </a:tblPr>
              <a:tblGrid>
                <a:gridCol w="3048000"/>
                <a:gridCol w="3048000"/>
                <a:gridCol w="3048000"/>
              </a:tblGrid>
              <a:tr h="370840">
                <a:tc>
                  <a:txBody>
                    <a:bodyPr/>
                    <a:lstStyle/>
                    <a:p>
                      <a:r>
                        <a:rPr lang="en-GB" sz="1400" dirty="0" smtClean="0"/>
                        <a:t>ANCIENT</a:t>
                      </a:r>
                      <a:r>
                        <a:rPr lang="en-GB" sz="1400" baseline="0" dirty="0" smtClean="0"/>
                        <a:t> GNOSTICISM</a:t>
                      </a:r>
                      <a:endParaRPr lang="en-GB" sz="1400" dirty="0"/>
                    </a:p>
                  </a:txBody>
                  <a:tcPr/>
                </a:tc>
                <a:tc>
                  <a:txBody>
                    <a:bodyPr/>
                    <a:lstStyle/>
                    <a:p>
                      <a:r>
                        <a:rPr lang="en-GB" sz="1400" dirty="0" smtClean="0"/>
                        <a:t>CONTEMPORARY GNOSTICISM</a:t>
                      </a:r>
                      <a:endParaRPr lang="en-GB" sz="1400" dirty="0"/>
                    </a:p>
                  </a:txBody>
                  <a:tcPr/>
                </a:tc>
                <a:tc>
                  <a:txBody>
                    <a:bodyPr/>
                    <a:lstStyle/>
                    <a:p>
                      <a:r>
                        <a:rPr lang="en-GB" sz="1400" dirty="0" smtClean="0"/>
                        <a:t>THE GOSPEL</a:t>
                      </a:r>
                      <a:endParaRPr lang="en-GB" sz="1400" dirty="0"/>
                    </a:p>
                  </a:txBody>
                  <a:tcPr/>
                </a:tc>
              </a:tr>
              <a:tr h="370840">
                <a:tc>
                  <a:txBody>
                    <a:bodyPr/>
                    <a:lstStyle/>
                    <a:p>
                      <a:r>
                        <a:rPr lang="en-GB" sz="1400" dirty="0" smtClean="0"/>
                        <a:t>The</a:t>
                      </a:r>
                      <a:r>
                        <a:rPr lang="en-GB" sz="1400" baseline="0" dirty="0" smtClean="0"/>
                        <a:t> world is inferior.</a:t>
                      </a:r>
                      <a:endParaRPr lang="en-GB" sz="1400" dirty="0"/>
                    </a:p>
                  </a:txBody>
                  <a:tcPr/>
                </a:tc>
                <a:tc>
                  <a:txBody>
                    <a:bodyPr/>
                    <a:lstStyle/>
                    <a:p>
                      <a:r>
                        <a:rPr lang="en-GB" sz="1400" dirty="0" smtClean="0"/>
                        <a:t>Your world is inferior.</a:t>
                      </a:r>
                      <a:endParaRPr lang="en-GB" sz="1400" dirty="0"/>
                    </a:p>
                  </a:txBody>
                  <a:tcPr/>
                </a:tc>
                <a:tc>
                  <a:txBody>
                    <a:bodyPr/>
                    <a:lstStyle/>
                    <a:p>
                      <a:r>
                        <a:rPr lang="en-GB" sz="1400" dirty="0" smtClean="0"/>
                        <a:t>Creation is good, although broken by the Fall.</a:t>
                      </a:r>
                      <a:r>
                        <a:rPr lang="en-GB" sz="1400" baseline="0" dirty="0" smtClean="0"/>
                        <a:t> The creation eagerly awaits the day when heaven and earth will be reunited.</a:t>
                      </a:r>
                      <a:endParaRPr lang="en-GB" sz="1400" dirty="0"/>
                    </a:p>
                  </a:txBody>
                  <a:tcPr/>
                </a:tc>
              </a:tr>
              <a:tr h="370840">
                <a:tc>
                  <a:txBody>
                    <a:bodyPr/>
                    <a:lstStyle/>
                    <a:p>
                      <a:r>
                        <a:rPr lang="en-GB" sz="1400" dirty="0" smtClean="0"/>
                        <a:t>Matter is the problem.</a:t>
                      </a:r>
                      <a:endParaRPr lang="en-GB" sz="1400" dirty="0"/>
                    </a:p>
                  </a:txBody>
                  <a:tcPr/>
                </a:tc>
                <a:tc>
                  <a:txBody>
                    <a:bodyPr/>
                    <a:lstStyle/>
                    <a:p>
                      <a:r>
                        <a:rPr lang="en-GB" sz="1400" dirty="0" smtClean="0"/>
                        <a:t>The mundane is the problem.</a:t>
                      </a:r>
                      <a:endParaRPr lang="en-GB" sz="1400" dirty="0"/>
                    </a:p>
                  </a:txBody>
                  <a:tcPr/>
                </a:tc>
                <a:tc>
                  <a:txBody>
                    <a:bodyPr/>
                    <a:lstStyle/>
                    <a:p>
                      <a:r>
                        <a:rPr lang="en-GB" sz="1400" dirty="0" smtClean="0"/>
                        <a:t>Sin and rebellion against God is the problem.</a:t>
                      </a:r>
                      <a:endParaRPr lang="en-GB" sz="1400" dirty="0"/>
                    </a:p>
                  </a:txBody>
                  <a:tcPr/>
                </a:tc>
              </a:tr>
              <a:tr h="370840">
                <a:tc>
                  <a:txBody>
                    <a:bodyPr/>
                    <a:lstStyle/>
                    <a:p>
                      <a:r>
                        <a:rPr lang="en-GB" sz="1400" dirty="0" smtClean="0"/>
                        <a:t>Escape from your body to perfect-spirit.</a:t>
                      </a:r>
                      <a:endParaRPr lang="en-GB" sz="1400" dirty="0"/>
                    </a:p>
                  </a:txBody>
                  <a:tcPr/>
                </a:tc>
                <a:tc>
                  <a:txBody>
                    <a:bodyPr/>
                    <a:lstStyle/>
                    <a:p>
                      <a:r>
                        <a:rPr lang="en-GB" sz="1400" dirty="0" smtClean="0"/>
                        <a:t>Turn your body into a perfect-looking</a:t>
                      </a:r>
                      <a:r>
                        <a:rPr lang="en-GB" sz="1400" baseline="0" dirty="0" smtClean="0"/>
                        <a:t> body.</a:t>
                      </a:r>
                      <a:endParaRPr lang="en-GB" sz="1400" dirty="0"/>
                    </a:p>
                  </a:txBody>
                  <a:tcPr/>
                </a:tc>
                <a:tc>
                  <a:txBody>
                    <a:bodyPr/>
                    <a:lstStyle/>
                    <a:p>
                      <a:r>
                        <a:rPr lang="en-GB" sz="1400" dirty="0" smtClean="0"/>
                        <a:t>Jesus’ gift of grace frees us from sin and death.</a:t>
                      </a:r>
                      <a:endParaRPr lang="en-GB" sz="1400" dirty="0"/>
                    </a:p>
                  </a:txBody>
                  <a:tcPr/>
                </a:tc>
              </a:tr>
              <a:tr h="370840">
                <a:tc>
                  <a:txBody>
                    <a:bodyPr/>
                    <a:lstStyle/>
                    <a:p>
                      <a:r>
                        <a:rPr lang="en-GB" sz="1400" dirty="0" smtClean="0"/>
                        <a:t>Look inward to find truth and the god within.</a:t>
                      </a:r>
                      <a:endParaRPr lang="en-GB" sz="1400" dirty="0"/>
                    </a:p>
                  </a:txBody>
                  <a:tcPr/>
                </a:tc>
                <a:tc>
                  <a:txBody>
                    <a:bodyPr/>
                    <a:lstStyle/>
                    <a:p>
                      <a:r>
                        <a:rPr lang="en-GB" sz="1400" dirty="0" smtClean="0"/>
                        <a:t>Look inward to find the real you.</a:t>
                      </a:r>
                      <a:endParaRPr lang="en-GB" sz="1400" dirty="0"/>
                    </a:p>
                  </a:txBody>
                  <a:tcPr/>
                </a:tc>
                <a:tc>
                  <a:txBody>
                    <a:bodyPr/>
                    <a:lstStyle/>
                    <a:p>
                      <a:r>
                        <a:rPr lang="en-GB" sz="1400" dirty="0" smtClean="0"/>
                        <a:t>God’s revelation opens our eyes to God and</a:t>
                      </a:r>
                      <a:r>
                        <a:rPr lang="en-GB" sz="1400" baseline="0" dirty="0" smtClean="0"/>
                        <a:t> the true nature of things.</a:t>
                      </a:r>
                      <a:endParaRPr lang="en-GB" sz="1400" dirty="0"/>
                    </a:p>
                  </a:txBody>
                  <a:tcPr/>
                </a:tc>
              </a:tr>
              <a:tr h="370840">
                <a:tc>
                  <a:txBody>
                    <a:bodyPr/>
                    <a:lstStyle/>
                    <a:p>
                      <a:r>
                        <a:rPr lang="en-GB" sz="1400" dirty="0" smtClean="0"/>
                        <a:t>Escape the world to the perfect</a:t>
                      </a:r>
                      <a:r>
                        <a:rPr lang="en-GB" sz="1400" baseline="0" dirty="0" smtClean="0"/>
                        <a:t> spiritual place.</a:t>
                      </a:r>
                      <a:endParaRPr lang="en-GB" sz="1400" dirty="0"/>
                    </a:p>
                  </a:txBody>
                  <a:tcPr/>
                </a:tc>
                <a:tc>
                  <a:txBody>
                    <a:bodyPr/>
                    <a:lstStyle/>
                    <a:p>
                      <a:r>
                        <a:rPr lang="en-GB" sz="1400" dirty="0" smtClean="0"/>
                        <a:t>Escape</a:t>
                      </a:r>
                      <a:r>
                        <a:rPr lang="en-GB" sz="1400" baseline="0" dirty="0" smtClean="0"/>
                        <a:t> the mundane to the amazing life.</a:t>
                      </a:r>
                      <a:endParaRPr lang="en-GB" sz="1400" dirty="0"/>
                    </a:p>
                  </a:txBody>
                  <a:tcPr/>
                </a:tc>
                <a:tc>
                  <a:txBody>
                    <a:bodyPr/>
                    <a:lstStyle/>
                    <a:p>
                      <a:r>
                        <a:rPr lang="en-GB" sz="1400" dirty="0" smtClean="0"/>
                        <a:t>Joy and meaning are found in worshipping</a:t>
                      </a:r>
                      <a:r>
                        <a:rPr lang="en-GB" sz="1400" baseline="0" dirty="0" smtClean="0"/>
                        <a:t> &amp; serving God.</a:t>
                      </a:r>
                      <a:endParaRPr lang="en-GB" sz="1400" dirty="0"/>
                    </a:p>
                  </a:txBody>
                  <a:tcPr/>
                </a:tc>
              </a:tr>
              <a:tr h="370840">
                <a:tc>
                  <a:txBody>
                    <a:bodyPr/>
                    <a:lstStyle/>
                    <a:p>
                      <a:r>
                        <a:rPr lang="en-GB" sz="1400" dirty="0" smtClean="0"/>
                        <a:t>Move toward perfection through finding hidden spiritual knowledge.</a:t>
                      </a:r>
                      <a:endParaRPr lang="en-GB" sz="1400" dirty="0"/>
                    </a:p>
                  </a:txBody>
                  <a:tcPr/>
                </a:tc>
                <a:tc>
                  <a:txBody>
                    <a:bodyPr/>
                    <a:lstStyle/>
                    <a:p>
                      <a:r>
                        <a:rPr lang="en-GB" sz="1400" dirty="0" smtClean="0"/>
                        <a:t>Move toward the perfect life through tips, tweaks,</a:t>
                      </a:r>
                      <a:r>
                        <a:rPr lang="en-GB" sz="1400" baseline="0" dirty="0" smtClean="0"/>
                        <a:t> hacks &amp; the secrets of success. </a:t>
                      </a:r>
                      <a:endParaRPr lang="en-GB" sz="1400" dirty="0"/>
                    </a:p>
                  </a:txBody>
                  <a:tcPr/>
                </a:tc>
                <a:tc>
                  <a:txBody>
                    <a:bodyPr/>
                    <a:lstStyle/>
                    <a:p>
                      <a:r>
                        <a:rPr lang="en-GB" sz="1400" dirty="0" smtClean="0"/>
                        <a:t>Pursue</a:t>
                      </a:r>
                      <a:r>
                        <a:rPr lang="en-GB" sz="1400" baseline="0" dirty="0" smtClean="0"/>
                        <a:t> Christlikeness.</a:t>
                      </a:r>
                      <a:endParaRPr lang="en-GB" sz="1400" dirty="0"/>
                    </a:p>
                  </a:txBody>
                  <a:tcPr/>
                </a:tc>
              </a:tr>
              <a:tr h="370840">
                <a:tc>
                  <a:txBody>
                    <a:bodyPr/>
                    <a:lstStyle/>
                    <a:p>
                      <a:r>
                        <a:rPr lang="en-GB" sz="1400" dirty="0" smtClean="0"/>
                        <a:t>You are a seeker,</a:t>
                      </a:r>
                      <a:r>
                        <a:rPr lang="en-GB" sz="1400" baseline="0" dirty="0" smtClean="0"/>
                        <a:t> pursuing spiritual truths &amp; hidden knowledge.</a:t>
                      </a:r>
                      <a:endParaRPr lang="en-GB" sz="1400" dirty="0"/>
                    </a:p>
                  </a:txBody>
                  <a:tcPr/>
                </a:tc>
                <a:tc>
                  <a:txBody>
                    <a:bodyPr/>
                    <a:lstStyle/>
                    <a:p>
                      <a:r>
                        <a:rPr lang="en-GB" sz="1400" dirty="0" smtClean="0"/>
                        <a:t>You are a seeker,</a:t>
                      </a:r>
                      <a:r>
                        <a:rPr lang="en-GB" sz="1400" baseline="0" dirty="0" smtClean="0"/>
                        <a:t> pursuing fulfilment through incredible experiences &amp; pleasure.</a:t>
                      </a:r>
                      <a:endParaRPr lang="en-GB" sz="1400" dirty="0"/>
                    </a:p>
                  </a:txBody>
                  <a:tcPr/>
                </a:tc>
                <a:tc>
                  <a:txBody>
                    <a:bodyPr/>
                    <a:lstStyle/>
                    <a:p>
                      <a:r>
                        <a:rPr lang="en-GB" sz="1400" dirty="0" smtClean="0"/>
                        <a:t>You are a recipient</a:t>
                      </a:r>
                      <a:r>
                        <a:rPr lang="en-GB" sz="1400" baseline="0" dirty="0" smtClean="0"/>
                        <a:t> of grace, pursued &amp; loved by God.</a:t>
                      </a:r>
                      <a:endParaRPr lang="en-GB" sz="1400" dirty="0"/>
                    </a:p>
                  </a:txBody>
                  <a:tcPr/>
                </a:tc>
              </a:tr>
              <a:tr h="370840">
                <a:tc>
                  <a:txBody>
                    <a:bodyPr/>
                    <a:lstStyle/>
                    <a:p>
                      <a:r>
                        <a:rPr lang="en-GB" sz="1400" dirty="0" smtClean="0"/>
                        <a:t>Move past the inferior</a:t>
                      </a:r>
                      <a:r>
                        <a:rPr lang="en-GB" sz="1400" baseline="0" dirty="0" smtClean="0"/>
                        <a:t> god to find the real God beyond.</a:t>
                      </a:r>
                      <a:endParaRPr lang="en-GB" sz="1400" dirty="0"/>
                    </a:p>
                  </a:txBody>
                  <a:tcPr/>
                </a:tc>
                <a:tc>
                  <a:txBody>
                    <a:bodyPr/>
                    <a:lstStyle/>
                    <a:p>
                      <a:r>
                        <a:rPr lang="en-GB" sz="1400" dirty="0" smtClean="0"/>
                        <a:t>Move past organised</a:t>
                      </a:r>
                      <a:r>
                        <a:rPr lang="en-GB" sz="1400" baseline="0" dirty="0" smtClean="0"/>
                        <a:t> religion &amp; find spirituality.</a:t>
                      </a:r>
                      <a:endParaRPr lang="en-GB" sz="1400" dirty="0"/>
                    </a:p>
                  </a:txBody>
                  <a:tcPr/>
                </a:tc>
                <a:tc>
                  <a:txBody>
                    <a:bodyPr/>
                    <a:lstStyle/>
                    <a:p>
                      <a:r>
                        <a:rPr lang="en-GB" sz="1400" dirty="0" smtClean="0"/>
                        <a:t>God chooses to partner with us </a:t>
                      </a:r>
                      <a:r>
                        <a:rPr lang="en-GB" sz="1400" baseline="0" dirty="0" smtClean="0"/>
                        <a:t> in his mission to the world through the Church.</a:t>
                      </a:r>
                      <a:endParaRPr lang="en-GB" sz="1400" dirty="0"/>
                    </a:p>
                  </a:txBody>
                  <a:tcPr/>
                </a:tc>
              </a:tr>
              <a:tr h="370840">
                <a:tc>
                  <a:txBody>
                    <a:bodyPr/>
                    <a:lstStyle/>
                    <a:p>
                      <a:r>
                        <a:rPr lang="en-GB" sz="1400" dirty="0" smtClean="0"/>
                        <a:t>Move toward fulfilment by breaking past the barriers</a:t>
                      </a:r>
                      <a:r>
                        <a:rPr lang="en-GB" sz="1400" baseline="0" dirty="0" smtClean="0"/>
                        <a:t> left by the inferior god.</a:t>
                      </a:r>
                      <a:endParaRPr lang="en-GB" sz="1400" dirty="0"/>
                    </a:p>
                  </a:txBody>
                  <a:tcPr/>
                </a:tc>
                <a:tc>
                  <a:txBody>
                    <a:bodyPr/>
                    <a:lstStyle/>
                    <a:p>
                      <a:r>
                        <a:rPr lang="en-GB" sz="1400" dirty="0" smtClean="0"/>
                        <a:t>Move toward</a:t>
                      </a:r>
                      <a:r>
                        <a:rPr lang="en-GB" sz="1400" baseline="0" dirty="0" smtClean="0"/>
                        <a:t> fulfilment by breaking past the barriers set by tradition, religion &amp; others.</a:t>
                      </a:r>
                      <a:endParaRPr lang="en-GB" sz="1400" dirty="0"/>
                    </a:p>
                  </a:txBody>
                  <a:tcPr/>
                </a:tc>
                <a:tc>
                  <a:txBody>
                    <a:bodyPr/>
                    <a:lstStyle/>
                    <a:p>
                      <a:r>
                        <a:rPr lang="en-GB" sz="1400" dirty="0" smtClean="0"/>
                        <a:t>Move toward spiritual maturity through battling against the flesh.</a:t>
                      </a:r>
                      <a:endParaRPr lang="en-GB" sz="1400" dirty="0"/>
                    </a:p>
                  </a:txBody>
                  <a:tcPr/>
                </a:tc>
              </a:tr>
              <a:tr h="370840">
                <a:tc>
                  <a:txBody>
                    <a:bodyPr/>
                    <a:lstStyle/>
                    <a:p>
                      <a:r>
                        <a:rPr lang="en-GB" sz="1400" dirty="0" smtClean="0"/>
                        <a:t>You are a god.</a:t>
                      </a:r>
                      <a:endParaRPr lang="en-GB" sz="1400" dirty="0"/>
                    </a:p>
                  </a:txBody>
                  <a:tcPr/>
                </a:tc>
                <a:tc>
                  <a:txBody>
                    <a:bodyPr/>
                    <a:lstStyle/>
                    <a:p>
                      <a:r>
                        <a:rPr lang="en-GB" sz="1400" dirty="0" smtClean="0"/>
                        <a:t>It’s all about you.</a:t>
                      </a:r>
                      <a:endParaRPr lang="en-GB" sz="1400" dirty="0"/>
                    </a:p>
                  </a:txBody>
                  <a:tcPr/>
                </a:tc>
                <a:tc>
                  <a:txBody>
                    <a:bodyPr/>
                    <a:lstStyle/>
                    <a:p>
                      <a:r>
                        <a:rPr lang="en-GB" sz="1400" dirty="0" smtClean="0"/>
                        <a:t>It’s all about God.</a:t>
                      </a:r>
                    </a:p>
                    <a:p>
                      <a:endParaRPr lang="en-GB" sz="1400" dirty="0"/>
                    </a:p>
                  </a:txBody>
                  <a:tcPr/>
                </a:tc>
              </a:tr>
            </a:tbl>
          </a:graphicData>
        </a:graphic>
      </p:graphicFrame>
    </p:spTree>
    <p:extLst>
      <p:ext uri="{BB962C8B-B14F-4D97-AF65-F5344CB8AC3E}">
        <p14:creationId xmlns:p14="http://schemas.microsoft.com/office/powerpoint/2010/main" val="66094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512</Words>
  <Application>Microsoft Office PowerPoint</Application>
  <PresentationFormat>On-screen Show (4:3)</PresentationFormat>
  <Paragraphs>46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The Gospel of Self (Gnosticism) Mark Sayers, Disappearing Church: From Cultural Relevance to Gospel Resilience</vt:lpstr>
      <vt:lpstr>The Gospel of Self (Gnosticism) Mark Sayers, Disappearing Church: From Cultural Relevance to Gospel Resilience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Self (Gnosticism) Mark Sayers, Disappearing Church: From Cultural Relevance to Gospel Resilience</dc:title>
  <dc:creator>Grace Kids</dc:creator>
  <cp:lastModifiedBy>Grace Kids</cp:lastModifiedBy>
  <cp:revision>1</cp:revision>
  <dcterms:created xsi:type="dcterms:W3CDTF">2021-05-18T10:56:14Z</dcterms:created>
  <dcterms:modified xsi:type="dcterms:W3CDTF">2021-05-18T10:56:55Z</dcterms:modified>
</cp:coreProperties>
</file>