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1" r:id="rId5"/>
    <p:sldId id="266" r:id="rId6"/>
    <p:sldId id="264" r:id="rId7"/>
    <p:sldId id="263" r:id="rId8"/>
    <p:sldId id="262" r:id="rId9"/>
    <p:sldId id="265" r:id="rId10"/>
    <p:sldId id="268"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F0E82E-4C4E-42A3-8156-7908ED4FB098}"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2085660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F0E82E-4C4E-42A3-8156-7908ED4FB098}"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259559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F0E82E-4C4E-42A3-8156-7908ED4FB098}"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274191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F0E82E-4C4E-42A3-8156-7908ED4FB098}"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2880170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0E82E-4C4E-42A3-8156-7908ED4FB098}"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326475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F0E82E-4C4E-42A3-8156-7908ED4FB098}" type="datetimeFigureOut">
              <a:rPr lang="en-GB" smtClean="0"/>
              <a:t>26/05/2017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3582194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F0E82E-4C4E-42A3-8156-7908ED4FB098}" type="datetimeFigureOut">
              <a:rPr lang="en-GB" smtClean="0"/>
              <a:t>26/05/2017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117333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F0E82E-4C4E-42A3-8156-7908ED4FB098}" type="datetimeFigureOut">
              <a:rPr lang="en-GB" smtClean="0"/>
              <a:t>26/05/2017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54117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0E82E-4C4E-42A3-8156-7908ED4FB098}" type="datetimeFigureOut">
              <a:rPr lang="en-GB" smtClean="0"/>
              <a:t>26/05/2017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2474037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0E82E-4C4E-42A3-8156-7908ED4FB098}" type="datetimeFigureOut">
              <a:rPr lang="en-GB" smtClean="0"/>
              <a:t>26/05/2017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224598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0E82E-4C4E-42A3-8156-7908ED4FB098}" type="datetimeFigureOut">
              <a:rPr lang="en-GB" smtClean="0"/>
              <a:t>26/05/2017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781A39-6B7E-4821-BC12-9AC7491A40F2}" type="slidenum">
              <a:rPr lang="en-GB" smtClean="0"/>
              <a:t>‹#›</a:t>
            </a:fld>
            <a:endParaRPr lang="en-GB"/>
          </a:p>
        </p:txBody>
      </p:sp>
    </p:spTree>
    <p:extLst>
      <p:ext uri="{BB962C8B-B14F-4D97-AF65-F5344CB8AC3E}">
        <p14:creationId xmlns:p14="http://schemas.microsoft.com/office/powerpoint/2010/main" val="2106186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0E82E-4C4E-42A3-8156-7908ED4FB098}" type="datetimeFigureOut">
              <a:rPr lang="en-GB" smtClean="0"/>
              <a:t>26/05/2017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81A39-6B7E-4821-BC12-9AC7491A40F2}" type="slidenum">
              <a:rPr lang="en-GB" smtClean="0"/>
              <a:t>‹#›</a:t>
            </a:fld>
            <a:endParaRPr lang="en-GB"/>
          </a:p>
        </p:txBody>
      </p:sp>
    </p:spTree>
    <p:extLst>
      <p:ext uri="{BB962C8B-B14F-4D97-AF65-F5344CB8AC3E}">
        <p14:creationId xmlns:p14="http://schemas.microsoft.com/office/powerpoint/2010/main" val="3680266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6"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6"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6"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6"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6"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CAcQjRw&amp;url=http://stockpucker.com/blog/2015/4/22/this-week-in-activism&amp;ei=hFJLVYWzDsmS7AaC24GIBQ&amp;bvm=bv.92765956,d.ZGU&amp;psig=AFQjCNFqP6Wg-TORbLP8fb5BK1Vht_nC_A&amp;ust=1431086045421375"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uk/url?sa=i&amp;rct=j&amp;q=&amp;esrc=s&amp;source=images&amp;cd=&amp;ved=0CAcQjRw&amp;url=http://blogs.uj.ac.za/future-fit-blitz/2013/10/09/hands-upif-you-dont-know-the-answer/&amp;ei=RVNLVer2MJDB7Aarm4CgAg&amp;bvm=bv.92765956,d.ZGU&amp;psig=AFQjCNGU-gQDLg59JiCr790NV0dei9_qTA&amp;ust=1431086241539989" TargetMode="External"/><Relationship Id="rId2" Type="http://schemas.openxmlformats.org/officeDocument/2006/relationships/hyperlink" Target="http://www.google.co.uk/url?sa=i&amp;rct=j&amp;q=&amp;esrc=s&amp;source=images&amp;cd=&amp;cad=rja&amp;uact=8&amp;ved=0CAcQjRw&amp;url=http://scribidomagazine.com/tag/relationships/&amp;ei=zFFLVZHgLKTA7AaM3YCQAQ&amp;bvm=bv.92765956,d.ZGU&amp;psig=AFQjCNEEuhSaNn-RiuBEuP7UcQ6Cz8pUXw&amp;ust=1431085858472326" TargetMode="External"/><Relationship Id="rId16"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CAcQjRw&amp;url=http://firstcrcreddeer.org/about-us/worship&amp;ei=KVJLVe7fNrCR7Aal_QE&amp;bvm=bv.92765956,d.ZGU&amp;psig=AFQjCNGMX4XMKl1z4ZUGJoGsXuLhshMG7g&amp;ust=1431085982956098"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uk/url?sa=i&amp;rct=j&amp;q=&amp;esrc=s&amp;source=images&amp;cd=&amp;cad=rja&amp;uact=8&amp;ved=0CAcQjRw&amp;url=http://davidlsmithcontemplativephotography.com/my-contemplative-process/&amp;ei=yFJLVdPMKIOe7gaMuoC4Bw&amp;bvm=bv.92765956,d.ZGU&amp;psig=AFQjCNE-EzSPdWUSxS6T6sOWgCnm3TwBbQ&amp;ust=1431086120810676" TargetMode="External"/><Relationship Id="rId4" Type="http://schemas.openxmlformats.org/officeDocument/2006/relationships/hyperlink" Target="http://www.google.co.uk/url?sa=i&amp;rct=j&amp;q=&amp;esrc=s&amp;source=images&amp;cd=&amp;cad=rja&amp;uact=8&amp;ved=0CAcQjRw&amp;url=http://nepascene.com/2015/04/workshop-artists-protecting-intellectual-property-held-scranton-april-29/&amp;ei=BFJLVfrSOM_W7Qb4n4HwAg&amp;bvm=bv.92765956,d.ZGU&amp;psig=AFQjCNHyerjILzdHY9nThGiCSy1LEr_7RQ&amp;ust=1431085946483877" TargetMode="External"/><Relationship Id="rId9" Type="http://schemas.openxmlformats.org/officeDocument/2006/relationships/image" Target="../media/image4.jpeg"/><Relationship Id="rId14" Type="http://schemas.openxmlformats.org/officeDocument/2006/relationships/hyperlink" Target="http://www.google.co.uk/url?sa=i&amp;rct=j&amp;q=&amp;esrc=s&amp;source=images&amp;cd=&amp;cad=rja&amp;uact=8&amp;ved=0CAcQjRw&amp;url=http://www.alexnail.com/devon/oak-sunrays/&amp;ei=blNLVZTEKoOd7gb8wYGACg&amp;psig=AFQjCNEDGv8WwZ5s5quF57lMyeg67-uQxQ&amp;ust=143108629824658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1855087"/>
            <a:ext cx="7317174" cy="300933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4000" dirty="0">
              <a:solidFill>
                <a:schemeClr val="tx1">
                  <a:lumMod val="75000"/>
                  <a:lumOff val="25000"/>
                </a:schemeClr>
              </a:solidFill>
              <a:latin typeface="Maiandra GD" panose="020E0502030308020204" pitchFamily="34" charset="0"/>
            </a:endParaRPr>
          </a:p>
          <a:p>
            <a:pPr marL="0" indent="0">
              <a:buNone/>
            </a:pPr>
            <a:r>
              <a:rPr lang="en-GB" sz="4000" dirty="0" smtClean="0">
                <a:solidFill>
                  <a:schemeClr val="tx1">
                    <a:lumMod val="75000"/>
                    <a:lumOff val="25000"/>
                  </a:schemeClr>
                </a:solidFill>
                <a:latin typeface="Maiandra GD" panose="020E0502030308020204" pitchFamily="34" charset="0"/>
              </a:rPr>
              <a:t>Introducing the spiritual pathways</a:t>
            </a:r>
            <a:endParaRPr lang="en-GB" sz="4000" dirty="0">
              <a:solidFill>
                <a:schemeClr val="tx1">
                  <a:lumMod val="75000"/>
                  <a:lumOff val="25000"/>
                </a:schemeClr>
              </a:solidFill>
              <a:latin typeface="Maiandra GD" panose="020E0502030308020204" pitchFamily="34" charset="0"/>
            </a:endParaRPr>
          </a:p>
        </p:txBody>
      </p:sp>
    </p:spTree>
    <p:extLst>
      <p:ext uri="{BB962C8B-B14F-4D97-AF65-F5344CB8AC3E}">
        <p14:creationId xmlns:p14="http://schemas.microsoft.com/office/powerpoint/2010/main" val="97982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333100"/>
            <a:ext cx="6400800" cy="70981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solidFill>
                  <a:prstClr val="black">
                    <a:lumMod val="75000"/>
                    <a:lumOff val="25000"/>
                  </a:prstClr>
                </a:solidFill>
                <a:latin typeface="Maiandra GD" panose="020E0502030308020204" pitchFamily="34" charset="0"/>
              </a:rPr>
              <a:t>NEXT STEPS</a:t>
            </a:r>
            <a:endParaRPr lang="en-GB" dirty="0">
              <a:solidFill>
                <a:prstClr val="black">
                  <a:lumMod val="75000"/>
                  <a:lumOff val="25000"/>
                </a:prstClr>
              </a:solidFill>
              <a:latin typeface="Maiandra GD" panose="020E0502030308020204" pitchFamily="34" charset="0"/>
            </a:endParaRPr>
          </a:p>
        </p:txBody>
      </p:sp>
      <p:sp>
        <p:nvSpPr>
          <p:cNvPr id="2" name="Rectangle 1"/>
          <p:cNvSpPr/>
          <p:nvPr/>
        </p:nvSpPr>
        <p:spPr>
          <a:xfrm>
            <a:off x="1475656" y="1182231"/>
            <a:ext cx="7123620" cy="523220"/>
          </a:xfrm>
          <a:prstGeom prst="rect">
            <a:avLst/>
          </a:prstGeom>
        </p:spPr>
        <p:txBody>
          <a:bodyPr wrap="square">
            <a:spAutoFit/>
          </a:bodyPr>
          <a:lstStyle/>
          <a:p>
            <a:pPr marL="514350" indent="-514350">
              <a:buAutoNum type="arabicPeriod"/>
            </a:pPr>
            <a:r>
              <a:rPr lang="en-GB" sz="2800" dirty="0" smtClean="0">
                <a:solidFill>
                  <a:prstClr val="black">
                    <a:lumMod val="75000"/>
                    <a:lumOff val="25000"/>
                  </a:prstClr>
                </a:solidFill>
                <a:latin typeface="Maiandra GD" panose="020E0502030308020204" pitchFamily="34" charset="0"/>
              </a:rPr>
              <a:t>Identify your pathway</a:t>
            </a:r>
          </a:p>
        </p:txBody>
      </p:sp>
      <p:pic>
        <p:nvPicPr>
          <p:cNvPr id="26" name="Picture 25"/>
          <p:cNvPicPr/>
          <p:nvPr/>
        </p:nvPicPr>
        <p:blipFill rotWithShape="1">
          <a:blip r:embed="rId16"/>
          <a:srcRect t="21386" r="41879" b="25779"/>
          <a:stretch/>
        </p:blipFill>
        <p:spPr>
          <a:xfrm>
            <a:off x="1831740" y="2081047"/>
            <a:ext cx="6044716" cy="3272970"/>
          </a:xfrm>
          <a:prstGeom prst="rect">
            <a:avLst/>
          </a:prstGeom>
        </p:spPr>
      </p:pic>
    </p:spTree>
    <p:extLst>
      <p:ext uri="{BB962C8B-B14F-4D97-AF65-F5344CB8AC3E}">
        <p14:creationId xmlns:p14="http://schemas.microsoft.com/office/powerpoint/2010/main" val="2306672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333100"/>
            <a:ext cx="6400800" cy="70981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solidFill>
                  <a:prstClr val="black">
                    <a:lumMod val="75000"/>
                    <a:lumOff val="25000"/>
                  </a:prstClr>
                </a:solidFill>
                <a:latin typeface="Maiandra GD" panose="020E0502030308020204" pitchFamily="34" charset="0"/>
              </a:rPr>
              <a:t>NEXT STEPS</a:t>
            </a:r>
            <a:endParaRPr lang="en-GB" dirty="0">
              <a:solidFill>
                <a:prstClr val="black">
                  <a:lumMod val="75000"/>
                  <a:lumOff val="25000"/>
                </a:prstClr>
              </a:solidFill>
              <a:latin typeface="Maiandra GD" panose="020E0502030308020204" pitchFamily="34" charset="0"/>
            </a:endParaRPr>
          </a:p>
        </p:txBody>
      </p:sp>
      <p:sp>
        <p:nvSpPr>
          <p:cNvPr id="2" name="Rectangle 1"/>
          <p:cNvSpPr/>
          <p:nvPr/>
        </p:nvSpPr>
        <p:spPr>
          <a:xfrm>
            <a:off x="1475656" y="1182231"/>
            <a:ext cx="7123620" cy="3539430"/>
          </a:xfrm>
          <a:prstGeom prst="rect">
            <a:avLst/>
          </a:prstGeom>
        </p:spPr>
        <p:txBody>
          <a:bodyPr wrap="square">
            <a:spAutoFit/>
          </a:bodyPr>
          <a:lstStyle/>
          <a:p>
            <a:pPr marL="514350" indent="-514350">
              <a:buAutoNum type="arabicPeriod"/>
            </a:pPr>
            <a:r>
              <a:rPr lang="en-GB" sz="2800" dirty="0" smtClean="0">
                <a:solidFill>
                  <a:prstClr val="black">
                    <a:lumMod val="75000"/>
                    <a:lumOff val="25000"/>
                  </a:prstClr>
                </a:solidFill>
                <a:latin typeface="Maiandra GD" panose="020E0502030308020204" pitchFamily="34" charset="0"/>
              </a:rPr>
              <a:t>Identify your pathway</a:t>
            </a:r>
          </a:p>
          <a:p>
            <a:pPr marL="514350" indent="-514350">
              <a:buAutoNum type="arabicPeriod"/>
            </a:pPr>
            <a:endParaRPr lang="en-GB" sz="2800" dirty="0" smtClean="0">
              <a:solidFill>
                <a:prstClr val="black">
                  <a:lumMod val="75000"/>
                  <a:lumOff val="25000"/>
                </a:prstClr>
              </a:solidFill>
              <a:latin typeface="Maiandra GD" panose="020E0502030308020204" pitchFamily="34" charset="0"/>
            </a:endParaRPr>
          </a:p>
          <a:p>
            <a:pPr marL="514350" indent="-514350">
              <a:buAutoNum type="arabicPeriod"/>
            </a:pPr>
            <a:r>
              <a:rPr lang="en-GB" sz="2800" dirty="0" smtClean="0">
                <a:solidFill>
                  <a:prstClr val="black">
                    <a:lumMod val="75000"/>
                    <a:lumOff val="25000"/>
                  </a:prstClr>
                </a:solidFill>
                <a:latin typeface="Maiandra GD" panose="020E0502030308020204" pitchFamily="34" charset="0"/>
              </a:rPr>
              <a:t>Lean into your pathway</a:t>
            </a:r>
          </a:p>
          <a:p>
            <a:pPr marL="514350" indent="-514350">
              <a:buAutoNum type="arabicPeriod"/>
            </a:pPr>
            <a:endParaRPr lang="en-GB" sz="2800" dirty="0" smtClean="0">
              <a:solidFill>
                <a:prstClr val="black">
                  <a:lumMod val="75000"/>
                  <a:lumOff val="25000"/>
                </a:prstClr>
              </a:solidFill>
              <a:latin typeface="Maiandra GD" panose="020E0502030308020204" pitchFamily="34" charset="0"/>
            </a:endParaRPr>
          </a:p>
          <a:p>
            <a:pPr marL="514350" indent="-514350">
              <a:buAutoNum type="arabicPeriod"/>
            </a:pPr>
            <a:r>
              <a:rPr lang="en-GB" sz="2800" dirty="0" smtClean="0">
                <a:solidFill>
                  <a:prstClr val="black">
                    <a:lumMod val="75000"/>
                    <a:lumOff val="25000"/>
                  </a:prstClr>
                </a:solidFill>
                <a:latin typeface="Maiandra GD" panose="020E0502030308020204" pitchFamily="34" charset="0"/>
              </a:rPr>
              <a:t>Appreciate all the pathways</a:t>
            </a:r>
          </a:p>
          <a:p>
            <a:pPr marL="514350" indent="-514350">
              <a:buAutoNum type="arabicPeriod"/>
            </a:pPr>
            <a:endParaRPr lang="en-GB" sz="2800" dirty="0" smtClean="0">
              <a:solidFill>
                <a:prstClr val="black">
                  <a:lumMod val="75000"/>
                  <a:lumOff val="25000"/>
                </a:prstClr>
              </a:solidFill>
              <a:latin typeface="Maiandra GD" panose="020E0502030308020204" pitchFamily="34" charset="0"/>
            </a:endParaRPr>
          </a:p>
          <a:p>
            <a:pPr marL="514350" indent="-514350">
              <a:buAutoNum type="arabicPeriod"/>
            </a:pPr>
            <a:r>
              <a:rPr lang="en-GB" sz="2800" dirty="0" smtClean="0">
                <a:solidFill>
                  <a:prstClr val="black">
                    <a:lumMod val="75000"/>
                    <a:lumOff val="25000"/>
                  </a:prstClr>
                </a:solidFill>
                <a:latin typeface="Maiandra GD" panose="020E0502030308020204" pitchFamily="34" charset="0"/>
              </a:rPr>
              <a:t>Help others identify their pathways</a:t>
            </a:r>
            <a:endParaRPr lang="en-GB" sz="2800" dirty="0">
              <a:solidFill>
                <a:prstClr val="black">
                  <a:lumMod val="75000"/>
                  <a:lumOff val="25000"/>
                </a:prstClr>
              </a:solidFill>
              <a:latin typeface="Maiandra GD" panose="020E0502030308020204" pitchFamily="34" charset="0"/>
            </a:endParaRPr>
          </a:p>
          <a:p>
            <a:endParaRPr lang="en-GB" sz="2800" dirty="0">
              <a:solidFill>
                <a:prstClr val="black">
                  <a:lumMod val="75000"/>
                  <a:lumOff val="25000"/>
                </a:prstClr>
              </a:solidFill>
              <a:latin typeface="Maiandra GD" panose="020E0502030308020204" pitchFamily="34" charset="0"/>
            </a:endParaRPr>
          </a:p>
        </p:txBody>
      </p:sp>
    </p:spTree>
    <p:extLst>
      <p:ext uri="{BB962C8B-B14F-4D97-AF65-F5344CB8AC3E}">
        <p14:creationId xmlns:p14="http://schemas.microsoft.com/office/powerpoint/2010/main" val="1770664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647314" y="1855087"/>
            <a:ext cx="6400800" cy="300933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dirty="0" smtClean="0">
                <a:solidFill>
                  <a:schemeClr val="tx1">
                    <a:lumMod val="75000"/>
                    <a:lumOff val="25000"/>
                  </a:schemeClr>
                </a:solidFill>
                <a:latin typeface="Maiandra GD" panose="020E0502030308020204" pitchFamily="34" charset="0"/>
              </a:rPr>
              <a:t>“Sacred pathways are like doors that open into a room where we can feel particularly close to God.”</a:t>
            </a:r>
          </a:p>
          <a:p>
            <a:pPr marL="0" indent="0">
              <a:buNone/>
            </a:pPr>
            <a:endParaRPr lang="en-GB" dirty="0">
              <a:solidFill>
                <a:schemeClr val="tx1">
                  <a:lumMod val="75000"/>
                  <a:lumOff val="25000"/>
                </a:schemeClr>
              </a:solidFill>
              <a:latin typeface="Maiandra GD" panose="020E0502030308020204" pitchFamily="34" charset="0"/>
            </a:endParaRPr>
          </a:p>
          <a:p>
            <a:pPr marL="0" indent="0">
              <a:buNone/>
            </a:pPr>
            <a:r>
              <a:rPr lang="en-GB" dirty="0" smtClean="0">
                <a:solidFill>
                  <a:schemeClr val="tx1">
                    <a:lumMod val="75000"/>
                    <a:lumOff val="25000"/>
                  </a:schemeClr>
                </a:solidFill>
                <a:latin typeface="Maiandra GD" panose="020E0502030308020204" pitchFamily="34" charset="0"/>
              </a:rPr>
              <a:t>Bill Hybels</a:t>
            </a:r>
            <a:endParaRPr lang="en-GB" dirty="0">
              <a:solidFill>
                <a:schemeClr val="tx1">
                  <a:lumMod val="75000"/>
                  <a:lumOff val="25000"/>
                </a:schemeClr>
              </a:solidFill>
              <a:latin typeface="Maiandra GD" panose="020E0502030308020204" pitchFamily="34" charset="0"/>
            </a:endParaRPr>
          </a:p>
        </p:txBody>
      </p:sp>
    </p:spTree>
    <p:extLst>
      <p:ext uri="{BB962C8B-B14F-4D97-AF65-F5344CB8AC3E}">
        <p14:creationId xmlns:p14="http://schemas.microsoft.com/office/powerpoint/2010/main" val="2541013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333100"/>
            <a:ext cx="6400800" cy="70981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dirty="0" smtClean="0">
                <a:solidFill>
                  <a:schemeClr val="tx1">
                    <a:lumMod val="75000"/>
                    <a:lumOff val="25000"/>
                  </a:schemeClr>
                </a:solidFill>
                <a:latin typeface="Maiandra GD" panose="020E0502030308020204" pitchFamily="34" charset="0"/>
              </a:rPr>
              <a:t>1. THE RELATIONAL PATHWAY</a:t>
            </a:r>
            <a:endParaRPr lang="en-GB" dirty="0">
              <a:solidFill>
                <a:schemeClr val="tx1">
                  <a:lumMod val="75000"/>
                  <a:lumOff val="25000"/>
                </a:schemeClr>
              </a:solidFill>
              <a:latin typeface="Maiandra GD" panose="020E0502030308020204" pitchFamily="34" charset="0"/>
            </a:endParaRPr>
          </a:p>
        </p:txBody>
      </p:sp>
      <p:sp>
        <p:nvSpPr>
          <p:cNvPr id="2" name="Rectangle 1"/>
          <p:cNvSpPr/>
          <p:nvPr/>
        </p:nvSpPr>
        <p:spPr>
          <a:xfrm>
            <a:off x="1475656" y="1182231"/>
            <a:ext cx="7123620" cy="2246769"/>
          </a:xfrm>
          <a:prstGeom prst="rect">
            <a:avLst/>
          </a:prstGeom>
        </p:spPr>
        <p:txBody>
          <a:bodyPr wrap="square">
            <a:spAutoFit/>
          </a:bodyPr>
          <a:lstStyle/>
          <a:p>
            <a:r>
              <a:rPr lang="en-GB" sz="2800" dirty="0">
                <a:solidFill>
                  <a:schemeClr val="tx1">
                    <a:lumMod val="75000"/>
                    <a:lumOff val="25000"/>
                  </a:schemeClr>
                </a:solidFill>
                <a:latin typeface="Maiandra GD" panose="020E0502030308020204" pitchFamily="34" charset="0"/>
              </a:rPr>
              <a:t>These Christians connect with God when they’re with others. They may be most enriched and impassioned when they pray or study with others, or work together in a team.</a:t>
            </a:r>
          </a:p>
        </p:txBody>
      </p:sp>
      <p:pic>
        <p:nvPicPr>
          <p:cNvPr id="26" name="Picture 4" descr="http://scribidomagazine.com/wp-content/uploads/2012/04/Relationship.jpg">
            <a:hlinkClick r:id="rId2"/>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407816" y="3429000"/>
            <a:ext cx="3259300" cy="2607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367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333100"/>
            <a:ext cx="6400800" cy="70981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dirty="0" smtClean="0">
                <a:solidFill>
                  <a:schemeClr val="tx1">
                    <a:lumMod val="75000"/>
                    <a:lumOff val="25000"/>
                  </a:schemeClr>
                </a:solidFill>
                <a:latin typeface="Maiandra GD" panose="020E0502030308020204" pitchFamily="34" charset="0"/>
              </a:rPr>
              <a:t>2. THE INTELLECTUAL PATHWAY</a:t>
            </a:r>
            <a:endParaRPr lang="en-GB" dirty="0">
              <a:solidFill>
                <a:schemeClr val="tx1">
                  <a:lumMod val="75000"/>
                  <a:lumOff val="25000"/>
                </a:schemeClr>
              </a:solidFill>
              <a:latin typeface="Maiandra GD" panose="020E0502030308020204" pitchFamily="34" charset="0"/>
            </a:endParaRPr>
          </a:p>
        </p:txBody>
      </p:sp>
      <p:sp>
        <p:nvSpPr>
          <p:cNvPr id="2" name="Rectangle 1"/>
          <p:cNvSpPr/>
          <p:nvPr/>
        </p:nvSpPr>
        <p:spPr>
          <a:xfrm>
            <a:off x="1475656" y="1182231"/>
            <a:ext cx="7123620" cy="2246769"/>
          </a:xfrm>
          <a:prstGeom prst="rect">
            <a:avLst/>
          </a:prstGeom>
        </p:spPr>
        <p:txBody>
          <a:bodyPr wrap="square">
            <a:spAutoFit/>
          </a:bodyPr>
          <a:lstStyle/>
          <a:p>
            <a:r>
              <a:rPr lang="en-GB" sz="2800" dirty="0" smtClean="0">
                <a:solidFill>
                  <a:schemeClr val="tx1">
                    <a:lumMod val="75000"/>
                    <a:lumOff val="25000"/>
                  </a:schemeClr>
                </a:solidFill>
                <a:latin typeface="Maiandra GD" panose="020E0502030308020204" pitchFamily="34" charset="0"/>
              </a:rPr>
              <a:t>These Christians frequently find that their minds must be fully engaged before they can make significant spiritual progress. They find that their hearts will never fully engage until their minds are filled with truth.</a:t>
            </a:r>
            <a:endParaRPr lang="en-GB" sz="2800" dirty="0">
              <a:solidFill>
                <a:schemeClr val="tx1">
                  <a:lumMod val="75000"/>
                  <a:lumOff val="25000"/>
                </a:schemeClr>
              </a:solidFill>
              <a:latin typeface="Maiandra GD" panose="020E0502030308020204" pitchFamily="34" charset="0"/>
            </a:endParaRPr>
          </a:p>
        </p:txBody>
      </p:sp>
      <p:pic>
        <p:nvPicPr>
          <p:cNvPr id="27" name="Picture 6" descr="http://nepascene.com/wp-content/uploads/2015/04/intellectual-property.jpg">
            <a:hlinkClick r:id="rId4"/>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776193" y="3603083"/>
            <a:ext cx="2522546" cy="2522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72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333100"/>
            <a:ext cx="6400800" cy="70981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solidFill>
                  <a:prstClr val="black">
                    <a:lumMod val="75000"/>
                    <a:lumOff val="25000"/>
                  </a:prstClr>
                </a:solidFill>
                <a:latin typeface="Maiandra GD" panose="020E0502030308020204" pitchFamily="34" charset="0"/>
              </a:rPr>
              <a:t>3</a:t>
            </a:r>
            <a:r>
              <a:rPr lang="en-GB" dirty="0" smtClean="0">
                <a:solidFill>
                  <a:prstClr val="black">
                    <a:lumMod val="75000"/>
                    <a:lumOff val="25000"/>
                  </a:prstClr>
                </a:solidFill>
                <a:latin typeface="Maiandra GD" panose="020E0502030308020204" pitchFamily="34" charset="0"/>
              </a:rPr>
              <a:t>. </a:t>
            </a:r>
            <a:r>
              <a:rPr lang="en-GB" dirty="0">
                <a:solidFill>
                  <a:prstClr val="black">
                    <a:lumMod val="75000"/>
                    <a:lumOff val="25000"/>
                  </a:prstClr>
                </a:solidFill>
                <a:latin typeface="Maiandra GD" panose="020E0502030308020204" pitchFamily="34" charset="0"/>
              </a:rPr>
              <a:t>THE </a:t>
            </a:r>
            <a:r>
              <a:rPr lang="en-GB" dirty="0" smtClean="0">
                <a:solidFill>
                  <a:prstClr val="black">
                    <a:lumMod val="75000"/>
                    <a:lumOff val="25000"/>
                  </a:prstClr>
                </a:solidFill>
                <a:latin typeface="Maiandra GD" panose="020E0502030308020204" pitchFamily="34" charset="0"/>
              </a:rPr>
              <a:t>WORSHIP </a:t>
            </a:r>
            <a:r>
              <a:rPr lang="en-GB" dirty="0">
                <a:solidFill>
                  <a:prstClr val="black">
                    <a:lumMod val="75000"/>
                    <a:lumOff val="25000"/>
                  </a:prstClr>
                </a:solidFill>
                <a:latin typeface="Maiandra GD" panose="020E0502030308020204" pitchFamily="34" charset="0"/>
              </a:rPr>
              <a:t>PATHWAY</a:t>
            </a:r>
          </a:p>
        </p:txBody>
      </p:sp>
      <p:sp>
        <p:nvSpPr>
          <p:cNvPr id="2" name="Rectangle 1"/>
          <p:cNvSpPr/>
          <p:nvPr/>
        </p:nvSpPr>
        <p:spPr>
          <a:xfrm>
            <a:off x="1475656" y="1182231"/>
            <a:ext cx="7123620" cy="3108543"/>
          </a:xfrm>
          <a:prstGeom prst="rect">
            <a:avLst/>
          </a:prstGeom>
        </p:spPr>
        <p:txBody>
          <a:bodyPr wrap="square">
            <a:spAutoFit/>
          </a:bodyPr>
          <a:lstStyle/>
          <a:p>
            <a:r>
              <a:rPr lang="en-GB" sz="2800" dirty="0" smtClean="0">
                <a:solidFill>
                  <a:prstClr val="black">
                    <a:lumMod val="75000"/>
                    <a:lumOff val="25000"/>
                  </a:prstClr>
                </a:solidFill>
                <a:latin typeface="Maiandra GD" panose="020E0502030308020204" pitchFamily="34" charset="0"/>
              </a:rPr>
              <a:t>These Christians feel most alive when they’re letting go and experiencing God in joyful celebration. They don’t want to just know concepts, but to experience them, to feel them and to be moved by them. </a:t>
            </a:r>
          </a:p>
          <a:p>
            <a:endParaRPr lang="en-GB" sz="2800" dirty="0" smtClean="0">
              <a:solidFill>
                <a:prstClr val="black">
                  <a:lumMod val="75000"/>
                  <a:lumOff val="25000"/>
                </a:prstClr>
              </a:solidFill>
              <a:latin typeface="Maiandra GD" panose="020E0502030308020204" pitchFamily="34" charset="0"/>
            </a:endParaRPr>
          </a:p>
          <a:p>
            <a:endParaRPr lang="en-GB" sz="2800" dirty="0">
              <a:solidFill>
                <a:prstClr val="black">
                  <a:lumMod val="75000"/>
                  <a:lumOff val="25000"/>
                </a:prstClr>
              </a:solidFill>
              <a:latin typeface="Maiandra GD" panose="020E0502030308020204" pitchFamily="34" charset="0"/>
            </a:endParaRPr>
          </a:p>
        </p:txBody>
      </p:sp>
      <p:pic>
        <p:nvPicPr>
          <p:cNvPr id="26" name="Picture 8" descr="http://firstcrcreddeer.org/filerequest/3687">
            <a:hlinkClick r:id="rId6"/>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347864" y="3696505"/>
            <a:ext cx="3560515" cy="237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03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333100"/>
            <a:ext cx="6400800" cy="70981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solidFill>
                  <a:prstClr val="black">
                    <a:lumMod val="75000"/>
                    <a:lumOff val="25000"/>
                  </a:prstClr>
                </a:solidFill>
                <a:latin typeface="Maiandra GD" panose="020E0502030308020204" pitchFamily="34" charset="0"/>
              </a:rPr>
              <a:t>4</a:t>
            </a:r>
            <a:r>
              <a:rPr lang="en-GB" dirty="0" smtClean="0">
                <a:solidFill>
                  <a:prstClr val="black">
                    <a:lumMod val="75000"/>
                    <a:lumOff val="25000"/>
                  </a:prstClr>
                </a:solidFill>
                <a:latin typeface="Maiandra GD" panose="020E0502030308020204" pitchFamily="34" charset="0"/>
              </a:rPr>
              <a:t>. </a:t>
            </a:r>
            <a:r>
              <a:rPr lang="en-GB" dirty="0">
                <a:solidFill>
                  <a:prstClr val="black">
                    <a:lumMod val="75000"/>
                    <a:lumOff val="25000"/>
                  </a:prstClr>
                </a:solidFill>
                <a:latin typeface="Maiandra GD" panose="020E0502030308020204" pitchFamily="34" charset="0"/>
              </a:rPr>
              <a:t>THE ACTIVIST PATHWAY</a:t>
            </a:r>
          </a:p>
        </p:txBody>
      </p:sp>
      <p:sp>
        <p:nvSpPr>
          <p:cNvPr id="2" name="Rectangle 1"/>
          <p:cNvSpPr/>
          <p:nvPr/>
        </p:nvSpPr>
        <p:spPr>
          <a:xfrm>
            <a:off x="1475656" y="1182231"/>
            <a:ext cx="7123620" cy="2246769"/>
          </a:xfrm>
          <a:prstGeom prst="rect">
            <a:avLst/>
          </a:prstGeom>
        </p:spPr>
        <p:txBody>
          <a:bodyPr wrap="square">
            <a:spAutoFit/>
          </a:bodyPr>
          <a:lstStyle/>
          <a:p>
            <a:r>
              <a:rPr lang="en-GB" sz="2800" dirty="0">
                <a:solidFill>
                  <a:prstClr val="black">
                    <a:lumMod val="75000"/>
                    <a:lumOff val="25000"/>
                  </a:prstClr>
                </a:solidFill>
                <a:latin typeface="Maiandra GD" panose="020E0502030308020204" pitchFamily="34" charset="0"/>
              </a:rPr>
              <a:t>These Christians define worship as standing against evil and calling sinners to repentance. They are energised by being in a highly challenging environment that pushes them to the edge of their potential. </a:t>
            </a:r>
          </a:p>
        </p:txBody>
      </p:sp>
      <p:pic>
        <p:nvPicPr>
          <p:cNvPr id="26" name="Picture 10" descr="http://static1.squarespace.com/static/510ccbbce4b037c811a253b0/t/54cb0ba1e4b047a03809ff69/1430537817176/?format=750w">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9357" y="3735235"/>
            <a:ext cx="2296217" cy="2296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243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333100"/>
            <a:ext cx="7123620" cy="70981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solidFill>
                  <a:prstClr val="black">
                    <a:lumMod val="75000"/>
                    <a:lumOff val="25000"/>
                  </a:prstClr>
                </a:solidFill>
                <a:latin typeface="Maiandra GD" panose="020E0502030308020204" pitchFamily="34" charset="0"/>
              </a:rPr>
              <a:t>5</a:t>
            </a:r>
            <a:r>
              <a:rPr lang="en-GB" dirty="0" smtClean="0">
                <a:solidFill>
                  <a:prstClr val="black">
                    <a:lumMod val="75000"/>
                    <a:lumOff val="25000"/>
                  </a:prstClr>
                </a:solidFill>
                <a:latin typeface="Maiandra GD" panose="020E0502030308020204" pitchFamily="34" charset="0"/>
              </a:rPr>
              <a:t>. </a:t>
            </a:r>
            <a:r>
              <a:rPr lang="en-GB" dirty="0">
                <a:solidFill>
                  <a:prstClr val="black">
                    <a:lumMod val="75000"/>
                    <a:lumOff val="25000"/>
                  </a:prstClr>
                </a:solidFill>
                <a:latin typeface="Maiandra GD" panose="020E0502030308020204" pitchFamily="34" charset="0"/>
              </a:rPr>
              <a:t>THE </a:t>
            </a:r>
            <a:r>
              <a:rPr lang="en-GB" dirty="0" smtClean="0">
                <a:solidFill>
                  <a:prstClr val="black">
                    <a:lumMod val="75000"/>
                    <a:lumOff val="25000"/>
                  </a:prstClr>
                </a:solidFill>
                <a:latin typeface="Maiandra GD" panose="020E0502030308020204" pitchFamily="34" charset="0"/>
              </a:rPr>
              <a:t>CONTEMPLATIVE </a:t>
            </a:r>
            <a:r>
              <a:rPr lang="en-GB" dirty="0">
                <a:solidFill>
                  <a:prstClr val="black">
                    <a:lumMod val="75000"/>
                    <a:lumOff val="25000"/>
                  </a:prstClr>
                </a:solidFill>
                <a:latin typeface="Maiandra GD" panose="020E0502030308020204" pitchFamily="34" charset="0"/>
              </a:rPr>
              <a:t>PATHWAY</a:t>
            </a:r>
          </a:p>
        </p:txBody>
      </p:sp>
      <p:sp>
        <p:nvSpPr>
          <p:cNvPr id="2" name="Rectangle 1"/>
          <p:cNvSpPr/>
          <p:nvPr/>
        </p:nvSpPr>
        <p:spPr>
          <a:xfrm>
            <a:off x="1475656" y="1182231"/>
            <a:ext cx="7123620" cy="2246769"/>
          </a:xfrm>
          <a:prstGeom prst="rect">
            <a:avLst/>
          </a:prstGeom>
        </p:spPr>
        <p:txBody>
          <a:bodyPr wrap="square">
            <a:spAutoFit/>
          </a:bodyPr>
          <a:lstStyle/>
          <a:p>
            <a:r>
              <a:rPr lang="en-GB" sz="2800" dirty="0" smtClean="0">
                <a:solidFill>
                  <a:prstClr val="black">
                    <a:lumMod val="75000"/>
                    <a:lumOff val="25000"/>
                  </a:prstClr>
                </a:solidFill>
                <a:latin typeface="Maiandra GD" panose="020E0502030308020204" pitchFamily="34" charset="0"/>
              </a:rPr>
              <a:t>These Christians find God in quietness and solitude. They have an enormous capacity for prayer and private worship and are especially effective at discerning the activity of God where they are.</a:t>
            </a:r>
          </a:p>
        </p:txBody>
      </p:sp>
      <p:pic>
        <p:nvPicPr>
          <p:cNvPr id="26" name="Picture 12" descr="http://davidlsmithcontemplativephotography.files.wordpress.com/2014/01/cropped-dc376-ripples2.jpg">
            <a:hlinkClick r:id="rId10"/>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59832" y="3888206"/>
            <a:ext cx="4305050" cy="2163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73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333100"/>
            <a:ext cx="6400800" cy="70981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solidFill>
                  <a:prstClr val="black">
                    <a:lumMod val="75000"/>
                    <a:lumOff val="25000"/>
                  </a:prstClr>
                </a:solidFill>
                <a:latin typeface="Maiandra GD" panose="020E0502030308020204" pitchFamily="34" charset="0"/>
              </a:rPr>
              <a:t>6</a:t>
            </a:r>
            <a:r>
              <a:rPr lang="en-GB" dirty="0" smtClean="0">
                <a:solidFill>
                  <a:prstClr val="black">
                    <a:lumMod val="75000"/>
                    <a:lumOff val="25000"/>
                  </a:prstClr>
                </a:solidFill>
                <a:latin typeface="Maiandra GD" panose="020E0502030308020204" pitchFamily="34" charset="0"/>
              </a:rPr>
              <a:t>. </a:t>
            </a:r>
            <a:r>
              <a:rPr lang="en-GB" dirty="0">
                <a:solidFill>
                  <a:prstClr val="black">
                    <a:lumMod val="75000"/>
                    <a:lumOff val="25000"/>
                  </a:prstClr>
                </a:solidFill>
                <a:latin typeface="Maiandra GD" panose="020E0502030308020204" pitchFamily="34" charset="0"/>
              </a:rPr>
              <a:t>THE </a:t>
            </a:r>
            <a:r>
              <a:rPr lang="en-GB" dirty="0" smtClean="0">
                <a:solidFill>
                  <a:prstClr val="black">
                    <a:lumMod val="75000"/>
                    <a:lumOff val="25000"/>
                  </a:prstClr>
                </a:solidFill>
                <a:latin typeface="Maiandra GD" panose="020E0502030308020204" pitchFamily="34" charset="0"/>
              </a:rPr>
              <a:t>SERVING </a:t>
            </a:r>
            <a:r>
              <a:rPr lang="en-GB" dirty="0">
                <a:solidFill>
                  <a:prstClr val="black">
                    <a:lumMod val="75000"/>
                    <a:lumOff val="25000"/>
                  </a:prstClr>
                </a:solidFill>
                <a:latin typeface="Maiandra GD" panose="020E0502030308020204" pitchFamily="34" charset="0"/>
              </a:rPr>
              <a:t>PATHWAY</a:t>
            </a:r>
          </a:p>
        </p:txBody>
      </p:sp>
      <p:sp>
        <p:nvSpPr>
          <p:cNvPr id="2" name="Rectangle 1"/>
          <p:cNvSpPr/>
          <p:nvPr/>
        </p:nvSpPr>
        <p:spPr>
          <a:xfrm>
            <a:off x="1475656" y="1182231"/>
            <a:ext cx="7123620" cy="1815882"/>
          </a:xfrm>
          <a:prstGeom prst="rect">
            <a:avLst/>
          </a:prstGeom>
        </p:spPr>
        <p:txBody>
          <a:bodyPr wrap="square">
            <a:spAutoFit/>
          </a:bodyPr>
          <a:lstStyle/>
          <a:p>
            <a:r>
              <a:rPr lang="en-GB" sz="2800" dirty="0" smtClean="0">
                <a:solidFill>
                  <a:prstClr val="black">
                    <a:lumMod val="75000"/>
                    <a:lumOff val="25000"/>
                  </a:prstClr>
                </a:solidFill>
                <a:latin typeface="Maiandra GD" panose="020E0502030308020204" pitchFamily="34" charset="0"/>
              </a:rPr>
              <a:t>These Christians feel closest to God when they’re serving God’s kingdom purposes in some capacity.</a:t>
            </a:r>
          </a:p>
          <a:p>
            <a:endParaRPr lang="en-GB" sz="2800" dirty="0">
              <a:solidFill>
                <a:prstClr val="black">
                  <a:lumMod val="75000"/>
                  <a:lumOff val="25000"/>
                </a:prstClr>
              </a:solidFill>
              <a:latin typeface="Maiandra GD" panose="020E0502030308020204" pitchFamily="34" charset="0"/>
            </a:endParaRPr>
          </a:p>
        </p:txBody>
      </p:sp>
      <p:pic>
        <p:nvPicPr>
          <p:cNvPr id="26" name="Picture 14" descr="http://blogs.uj.ac.za/future-fit-blitz/files/2013/10/Hands-up1-munfkv.jpg">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19872" y="2994490"/>
            <a:ext cx="3505200" cy="335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49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14450" y="0"/>
            <a:ext cx="1535310" cy="6858000"/>
            <a:chOff x="-214450" y="0"/>
            <a:chExt cx="1535310" cy="6858000"/>
          </a:xfrm>
        </p:grpSpPr>
        <p:pic>
          <p:nvPicPr>
            <p:cNvPr id="1028" name="Picture 4" descr="http://scribidomagazine.com/wp-content/uploads/2012/04/Relationship.jpg">
              <a:hlinkClick r:id="rId2"/>
            </p:cNvPr>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6512" y="1528"/>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nepascene.com/wp-content/uploads/2015/04/intellectual-property.jpg">
              <a:hlinkClick r:id="rId4"/>
            </p:cNvPr>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34281" y="966544"/>
              <a:ext cx="122400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irstcrcreddeer.org/filerequest/3687">
              <a:hlinkClick r:id="rId6"/>
            </p:cNvPr>
            <p:cNvPicPr>
              <a:picLocks noChangeAspect="1" noChangeArrowheads="1"/>
            </p:cNvPicPr>
            <p:nvPr/>
          </p:nvPicPr>
          <p:blipFill rotWithShape="1">
            <a:blip r:embed="rId7" cstate="print">
              <a:grayscl/>
              <a:extLst>
                <a:ext uri="{28A0092B-C50C-407E-A947-70E740481C1C}">
                  <a14:useLocalDpi xmlns:a14="http://schemas.microsoft.com/office/drawing/2010/main" val="0"/>
                </a:ext>
              </a:extLst>
            </a:blip>
            <a:srcRect r="17969"/>
            <a:stretch/>
          </p:blipFill>
          <p:spPr bwMode="auto">
            <a:xfrm>
              <a:off x="-17383" y="1945744"/>
              <a:ext cx="1204872"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atic1.squarespace.com/static/510ccbbce4b037c811a253b0/t/54cb0ba1e4b047a03809ff69/1430537817176/?format=750w">
              <a:hlinkClick r:id="rId8"/>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34281" y="2924944"/>
              <a:ext cx="1221769"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davidlsmithcontemplativephotography.files.wordpress.com/2014/01/cropped-dc376-ripples2.jpg">
              <a:hlinkClick r:id="rId10"/>
            </p:cNvPr>
            <p:cNvPicPr>
              <a:picLocks noChangeAspect="1" noChangeArrowheads="1"/>
            </p:cNvPicPr>
            <p:nvPr/>
          </p:nvPicPr>
          <p:blipFill rotWithShape="1">
            <a:blip r:embed="rId11" cstate="print">
              <a:grayscl/>
              <a:extLst>
                <a:ext uri="{28A0092B-C50C-407E-A947-70E740481C1C}">
                  <a14:useLocalDpi xmlns:a14="http://schemas.microsoft.com/office/drawing/2010/main" val="0"/>
                </a:ext>
              </a:extLst>
            </a:blip>
            <a:srcRect l="18093" r="19076"/>
            <a:stretch/>
          </p:blipFill>
          <p:spPr bwMode="auto">
            <a:xfrm>
              <a:off x="-18255" y="3889960"/>
              <a:ext cx="1224001"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blogs.uj.ac.za/future-fit-blitz/files/2013/10/Hands-up1-munfkv.jpg">
              <a:hlinkClick r:id="rId12"/>
            </p:cNvPr>
            <p:cNvPicPr>
              <a:picLocks noChangeAspect="1" noChangeArrowheads="1"/>
            </p:cNvPicPr>
            <p:nvPr/>
          </p:nvPicPr>
          <p:blipFill>
            <a:blip r:embed="rId13" cstate="print">
              <a:grayscl/>
              <a:extLst>
                <a:ext uri="{28A0092B-C50C-407E-A947-70E740481C1C}">
                  <a14:useLocalDpi xmlns:a14="http://schemas.microsoft.com/office/drawing/2010/main" val="0"/>
                </a:ext>
              </a:extLst>
            </a:blip>
            <a:srcRect/>
            <a:stretch>
              <a:fillRect/>
            </a:stretch>
          </p:blipFill>
          <p:spPr bwMode="auto">
            <a:xfrm>
              <a:off x="-17382" y="4869160"/>
              <a:ext cx="1204870" cy="979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alexnail.com/gallery-images/oak-tree.jpg">
              <a:hlinkClick r:id="rId14"/>
            </p:cNvPr>
            <p:cNvPicPr>
              <a:picLocks noChangeAspect="1" noChangeArrowheads="1"/>
            </p:cNvPicPr>
            <p:nvPr/>
          </p:nvPicPr>
          <p:blipFill rotWithShape="1">
            <a:blip r:embed="rId15" cstate="print">
              <a:grayscl/>
              <a:extLst>
                <a:ext uri="{28A0092B-C50C-407E-A947-70E740481C1C}">
                  <a14:useLocalDpi xmlns:a14="http://schemas.microsoft.com/office/drawing/2010/main" val="0"/>
                </a:ext>
              </a:extLst>
            </a:blip>
            <a:srcRect r="19016"/>
            <a:stretch/>
          </p:blipFill>
          <p:spPr bwMode="auto">
            <a:xfrm>
              <a:off x="2" y="5848360"/>
              <a:ext cx="1187488" cy="100964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6512" y="1945744"/>
              <a:ext cx="1224000" cy="9792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p:nvSpPr>
          <p:spPr>
            <a:xfrm>
              <a:off x="-26947" y="19326"/>
              <a:ext cx="1224000" cy="9792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Rectangle 12"/>
            <p:cNvSpPr/>
            <p:nvPr/>
          </p:nvSpPr>
          <p:spPr>
            <a:xfrm>
              <a:off x="-47224" y="2924944"/>
              <a:ext cx="1224000" cy="979200"/>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Rectangle 13"/>
            <p:cNvSpPr/>
            <p:nvPr/>
          </p:nvSpPr>
          <p:spPr>
            <a:xfrm>
              <a:off x="-37902" y="3904144"/>
              <a:ext cx="1224000" cy="9792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Rectangle 14"/>
            <p:cNvSpPr/>
            <p:nvPr/>
          </p:nvSpPr>
          <p:spPr>
            <a:xfrm>
              <a:off x="-12277" y="5839616"/>
              <a:ext cx="1189053" cy="1018383"/>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Rectangle 15"/>
            <p:cNvSpPr/>
            <p:nvPr/>
          </p:nvSpPr>
          <p:spPr>
            <a:xfrm>
              <a:off x="-34281" y="966544"/>
              <a:ext cx="1224000" cy="9792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Rectangle 16"/>
            <p:cNvSpPr/>
            <p:nvPr/>
          </p:nvSpPr>
          <p:spPr>
            <a:xfrm>
              <a:off x="-26947" y="4864417"/>
              <a:ext cx="1224000" cy="9792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4" name="Straight Connector 3"/>
            <p:cNvCxnSpPr/>
            <p:nvPr/>
          </p:nvCxnSpPr>
          <p:spPr>
            <a:xfrm>
              <a:off x="1187624" y="0"/>
              <a:ext cx="0" cy="6858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1308" y="9665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1308" y="194400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14450" y="2924944"/>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4450" y="3889552"/>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4450" y="4864417"/>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1308" y="5839616"/>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Subtitle 2"/>
          <p:cNvSpPr txBox="1">
            <a:spLocks/>
          </p:cNvSpPr>
          <p:nvPr/>
        </p:nvSpPr>
        <p:spPr>
          <a:xfrm>
            <a:off x="1475656" y="333100"/>
            <a:ext cx="6400800" cy="70981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solidFill>
                  <a:prstClr val="black">
                    <a:lumMod val="75000"/>
                    <a:lumOff val="25000"/>
                  </a:prstClr>
                </a:solidFill>
                <a:latin typeface="Maiandra GD" panose="020E0502030308020204" pitchFamily="34" charset="0"/>
              </a:rPr>
              <a:t>7</a:t>
            </a:r>
            <a:r>
              <a:rPr lang="en-GB" dirty="0" smtClean="0">
                <a:solidFill>
                  <a:prstClr val="black">
                    <a:lumMod val="75000"/>
                    <a:lumOff val="25000"/>
                  </a:prstClr>
                </a:solidFill>
                <a:latin typeface="Maiandra GD" panose="020E0502030308020204" pitchFamily="34" charset="0"/>
              </a:rPr>
              <a:t>. </a:t>
            </a:r>
            <a:r>
              <a:rPr lang="en-GB" dirty="0">
                <a:solidFill>
                  <a:prstClr val="black">
                    <a:lumMod val="75000"/>
                    <a:lumOff val="25000"/>
                  </a:prstClr>
                </a:solidFill>
                <a:latin typeface="Maiandra GD" panose="020E0502030308020204" pitchFamily="34" charset="0"/>
              </a:rPr>
              <a:t>THE </a:t>
            </a:r>
            <a:r>
              <a:rPr lang="en-GB" dirty="0" smtClean="0">
                <a:solidFill>
                  <a:prstClr val="black">
                    <a:lumMod val="75000"/>
                    <a:lumOff val="25000"/>
                  </a:prstClr>
                </a:solidFill>
                <a:latin typeface="Maiandra GD" panose="020E0502030308020204" pitchFamily="34" charset="0"/>
              </a:rPr>
              <a:t>CREATION </a:t>
            </a:r>
            <a:r>
              <a:rPr lang="en-GB" dirty="0">
                <a:solidFill>
                  <a:prstClr val="black">
                    <a:lumMod val="75000"/>
                    <a:lumOff val="25000"/>
                  </a:prstClr>
                </a:solidFill>
                <a:latin typeface="Maiandra GD" panose="020E0502030308020204" pitchFamily="34" charset="0"/>
              </a:rPr>
              <a:t>PATHWAY</a:t>
            </a:r>
          </a:p>
        </p:txBody>
      </p:sp>
      <p:sp>
        <p:nvSpPr>
          <p:cNvPr id="2" name="Rectangle 1"/>
          <p:cNvSpPr/>
          <p:nvPr/>
        </p:nvSpPr>
        <p:spPr>
          <a:xfrm>
            <a:off x="1475656" y="1182231"/>
            <a:ext cx="7123620" cy="2246769"/>
          </a:xfrm>
          <a:prstGeom prst="rect">
            <a:avLst/>
          </a:prstGeom>
        </p:spPr>
        <p:txBody>
          <a:bodyPr wrap="square">
            <a:spAutoFit/>
          </a:bodyPr>
          <a:lstStyle/>
          <a:p>
            <a:r>
              <a:rPr lang="en-GB" sz="2800" dirty="0" smtClean="0">
                <a:solidFill>
                  <a:prstClr val="black">
                    <a:lumMod val="75000"/>
                    <a:lumOff val="25000"/>
                  </a:prstClr>
                </a:solidFill>
                <a:latin typeface="Maiandra GD" panose="020E0502030308020204" pitchFamily="34" charset="0"/>
              </a:rPr>
              <a:t>These Christians experience God most intimately when they go outdoors into the ‘cathedral of creation’. Often they draw direct spiritual insights from nature.</a:t>
            </a:r>
          </a:p>
          <a:p>
            <a:endParaRPr lang="en-GB" sz="2800" dirty="0">
              <a:solidFill>
                <a:prstClr val="black">
                  <a:lumMod val="75000"/>
                  <a:lumOff val="25000"/>
                </a:prstClr>
              </a:solidFill>
              <a:latin typeface="Maiandra GD" panose="020E0502030308020204" pitchFamily="34" charset="0"/>
            </a:endParaRPr>
          </a:p>
        </p:txBody>
      </p:sp>
      <p:pic>
        <p:nvPicPr>
          <p:cNvPr id="26" name="Picture 16" descr="http://www.alexnail.com/gallery-images/oak-tree.jpg">
            <a:hlinkClick r:id="rId14"/>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3648" y="3591129"/>
            <a:ext cx="3827636" cy="2556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53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300</Words>
  <Application>Microsoft Office PowerPoint</Application>
  <PresentationFormat>On-screen Show (4:3)</PresentationFormat>
  <Paragraphs>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Maiandra GD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 Sampson</cp:lastModifiedBy>
  <cp:revision>8</cp:revision>
  <dcterms:created xsi:type="dcterms:W3CDTF">2015-05-07T11:45:26Z</dcterms:created>
  <dcterms:modified xsi:type="dcterms:W3CDTF">2017-05-26T13:32:01Z</dcterms:modified>
</cp:coreProperties>
</file>